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71" r:id="rId3"/>
    <p:sldId id="257" r:id="rId4"/>
    <p:sldId id="258" r:id="rId5"/>
    <p:sldId id="259" r:id="rId6"/>
    <p:sldId id="260" r:id="rId7"/>
    <p:sldId id="273" r:id="rId8"/>
    <p:sldId id="269" r:id="rId9"/>
    <p:sldId id="270" r:id="rId10"/>
    <p:sldId id="274" r:id="rId11"/>
    <p:sldId id="263" r:id="rId12"/>
    <p:sldId id="275" r:id="rId1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50" autoAdjust="0"/>
    <p:restoredTop sz="90971" autoAdjust="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7AB2C-B50F-4A48-8E3F-826358B65F40}" type="datetimeFigureOut">
              <a:rPr lang="it-IT" smtClean="0"/>
              <a:pPr/>
              <a:t>20/01/2014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72F3-C7BA-4744-9099-71C9B31FF37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7AB2C-B50F-4A48-8E3F-826358B65F40}" type="datetimeFigureOut">
              <a:rPr lang="it-IT" smtClean="0"/>
              <a:pPr/>
              <a:t>20/01/2014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72F3-C7BA-4744-9099-71C9B31FF37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7AB2C-B50F-4A48-8E3F-826358B65F40}" type="datetimeFigureOut">
              <a:rPr lang="it-IT" smtClean="0"/>
              <a:pPr/>
              <a:t>20/01/2014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72F3-C7BA-4744-9099-71C9B31FF37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7AB2C-B50F-4A48-8E3F-826358B65F40}" type="datetimeFigureOut">
              <a:rPr lang="it-IT" smtClean="0"/>
              <a:pPr/>
              <a:t>20/01/2014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72F3-C7BA-4744-9099-71C9B31FF37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7AB2C-B50F-4A48-8E3F-826358B65F40}" type="datetimeFigureOut">
              <a:rPr lang="it-IT" smtClean="0"/>
              <a:pPr/>
              <a:t>20/01/2014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72F3-C7BA-4744-9099-71C9B31FF37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7AB2C-B50F-4A48-8E3F-826358B65F40}" type="datetimeFigureOut">
              <a:rPr lang="it-IT" smtClean="0"/>
              <a:pPr/>
              <a:t>20/01/2014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72F3-C7BA-4744-9099-71C9B31FF37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7AB2C-B50F-4A48-8E3F-826358B65F40}" type="datetimeFigureOut">
              <a:rPr lang="it-IT" smtClean="0"/>
              <a:pPr/>
              <a:t>20/01/2014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72F3-C7BA-4744-9099-71C9B31FF37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7AB2C-B50F-4A48-8E3F-826358B65F40}" type="datetimeFigureOut">
              <a:rPr lang="it-IT" smtClean="0"/>
              <a:pPr/>
              <a:t>20/01/2014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72F3-C7BA-4744-9099-71C9B31FF37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7AB2C-B50F-4A48-8E3F-826358B65F40}" type="datetimeFigureOut">
              <a:rPr lang="it-IT" smtClean="0"/>
              <a:pPr/>
              <a:t>20/01/2014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72F3-C7BA-4744-9099-71C9B31FF37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7AB2C-B50F-4A48-8E3F-826358B65F40}" type="datetimeFigureOut">
              <a:rPr lang="it-IT" smtClean="0"/>
              <a:pPr/>
              <a:t>20/01/2014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72F3-C7BA-4744-9099-71C9B31FF37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taglia e arrotonda singolo angolo rettangol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olo rettango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7AB2C-B50F-4A48-8E3F-826358B65F40}" type="datetimeFigureOut">
              <a:rPr lang="it-IT" smtClean="0"/>
              <a:pPr/>
              <a:t>20/01/2014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D1B72F3-C7BA-4744-9099-71C9B31FF378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177AB2C-B50F-4A48-8E3F-826358B65F40}" type="datetimeFigureOut">
              <a:rPr lang="it-IT" smtClean="0"/>
              <a:pPr/>
              <a:t>20/01/2014</a:t>
            </a:fld>
            <a:endParaRPr lang="it-IT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D1B72F3-C7BA-4744-9099-71C9B31FF378}" type="slidenum">
              <a:rPr lang="it-IT" smtClean="0"/>
              <a:pPr/>
              <a:t>‹N›</a:t>
            </a:fld>
            <a:endParaRPr lang="it-IT"/>
          </a:p>
        </p:txBody>
      </p:sp>
      <p:grpSp>
        <p:nvGrpSpPr>
          <p:cNvPr id="2" name="Grup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it/url?sa=i&amp;rct=j&amp;q=&amp;esrc=s&amp;source=images&amp;cd=&amp;cad=rja&amp;docid=QKHx8AuOhqY9eM&amp;tbnid=30FTt-ThqSbAMM:&amp;ved=0CAUQjRw&amp;url=http://roma.andreapollett.com/S3/romaft42i.htm&amp;ei=Crq1Uo30Oumd0QX_woHYDg&amp;bvm=bv.58187178,d.bGQ&amp;psig=AFQjCNGfIkYPm_mEFIDWZEgJV89W4CeoxA&amp;ust=1387727742185615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it/url?sa=i&amp;rct=j&amp;q=&amp;esrc=s&amp;source=images&amp;cd=&amp;cad=rja&amp;docid=oQjz30qviJiR4M&amp;tbnid=zFcuJYtemtXy-M:&amp;ved=0CAUQjRw&amp;url=http://it.wikipedia.org/wiki/Fontana_dell'Acqua_Paola&amp;ei=Vcu1Uo7ACcO_0QWL_IHIDQ&amp;bvm=bv.58187178,d.bGQ&amp;psig=AFQjCNFmgOGjZKaANhgY3tlNDNVN8iIZMA&amp;ust=1387732105183024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hyperlink" Target="http://www.google.it/url?sa=i&amp;rct=j&amp;q=&amp;esrc=s&amp;source=images&amp;cd=&amp;cad=rja&amp;docid=QPyVTjeSKH3LXM&amp;tbnid=RvwycZRMc6CSYM:&amp;ved=0CAUQjRw&amp;url=http://www.info.roma.it/roma_sparita_dettaglio.asp?ID_stampa=225&amp;ei=j8u1UrbhIo330gXFmoCwDg&amp;bvm=bv.58187178,d.bGQ&amp;psig=AFQjCNFmgOGjZKaANhgY3tlNDNVN8iIZMA&amp;ust=1387732105183024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it/url?sa=i&amp;rct=j&amp;q=&amp;esrc=s&amp;source=images&amp;cd=&amp;cad=rja&amp;docid=svsOwRO-C8ClRM&amp;tbnid=LTsaEsXb0J8jbM:&amp;ved=0CAUQjRw&amp;url=http://museiincomuneroma.wordpress.com/2013/06/13/7640/01a-2011-acquedotto-dellacqua-paola/&amp;ei=0cS1Uon1CKnE0QXY4oDYDg&amp;bvm=bv.58187178,d.bGQ&amp;psig=AFQjCNHqmqT2YHSVZBnNfi5adaqveLR2tw&amp;ust=1387730462245239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it/url?sa=i&amp;rct=j&amp;q=&amp;esrc=s&amp;source=images&amp;cd=&amp;cad=rja&amp;docid=NLCm544tAVccLM&amp;tbnid=sggP9bN9C7QENM:&amp;ved=0CAUQjRw&amp;url=http://www.chrysanthemumclassics.com/expertise/my-publications&amp;ei=G8u1Uo2XM7L50gXWnoB4&amp;bvm=bv.58187178,d.bGQ&amp;psig=AFQjCNFmgOGjZKaANhgY3tlNDNVN8iIZMA&amp;ust=1387732105183024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836713"/>
            <a:ext cx="7772400" cy="1944215"/>
          </a:xfrm>
        </p:spPr>
        <p:txBody>
          <a:bodyPr/>
          <a:lstStyle/>
          <a:p>
            <a:r>
              <a:rPr lang="it-IT" dirty="0" smtClean="0"/>
              <a:t>Acquedotto dell’ acqua Paola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2780928"/>
            <a:ext cx="6400800" cy="1512168"/>
          </a:xfrm>
        </p:spPr>
        <p:txBody>
          <a:bodyPr>
            <a:normAutofit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Di Martina e Ludovica</a:t>
            </a:r>
          </a:p>
          <a:p>
            <a:r>
              <a:rPr lang="it-IT" dirty="0" smtClean="0">
                <a:solidFill>
                  <a:schemeClr val="tx1"/>
                </a:solidFill>
              </a:rPr>
              <a:t>2 N</a:t>
            </a:r>
          </a:p>
          <a:p>
            <a:r>
              <a:rPr lang="it-IT" dirty="0" smtClean="0"/>
              <a:t>13/01/14</a:t>
            </a:r>
            <a:endParaRPr lang="it-IT" dirty="0" smtClean="0">
              <a:solidFill>
                <a:schemeClr val="tx1"/>
              </a:solidFill>
            </a:endParaRPr>
          </a:p>
          <a:p>
            <a:endParaRPr lang="it-IT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03648" y="548680"/>
            <a:ext cx="6552728" cy="864096"/>
          </a:xfrm>
        </p:spPr>
        <p:txBody>
          <a:bodyPr/>
          <a:lstStyle/>
          <a:p>
            <a:pPr algn="ctr"/>
            <a:r>
              <a:rPr lang="it-IT" smtClean="0"/>
              <a:t>Disegni del monumento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0" y="1484784"/>
            <a:ext cx="4038600" cy="4434840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Ludovica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it-IT" smtClean="0"/>
          </a:p>
          <a:p>
            <a:pPr>
              <a:buNone/>
            </a:pPr>
            <a:endParaRPr lang="it-IT" smtClean="0"/>
          </a:p>
          <a:p>
            <a:pPr>
              <a:buNone/>
            </a:pPr>
            <a:endParaRPr lang="it-IT" smtClean="0"/>
          </a:p>
          <a:p>
            <a:pPr>
              <a:buNone/>
            </a:pPr>
            <a:endParaRPr lang="it-IT" smtClean="0"/>
          </a:p>
          <a:p>
            <a:pPr>
              <a:buNone/>
            </a:pPr>
            <a:endParaRPr lang="it-IT" smtClean="0"/>
          </a:p>
          <a:p>
            <a:pPr>
              <a:buNone/>
            </a:pPr>
            <a:endParaRPr lang="it-IT" smtClean="0"/>
          </a:p>
          <a:p>
            <a:pPr>
              <a:buNone/>
            </a:pPr>
            <a:endParaRPr lang="it-IT" smtClean="0"/>
          </a:p>
          <a:p>
            <a:pPr>
              <a:buNone/>
            </a:pPr>
            <a:endParaRPr lang="it-IT" smtClean="0"/>
          </a:p>
          <a:p>
            <a:pPr>
              <a:buNone/>
            </a:pPr>
            <a:endParaRPr lang="it-IT" smtClean="0"/>
          </a:p>
          <a:p>
            <a:pPr>
              <a:buNone/>
            </a:pPr>
            <a:r>
              <a:rPr lang="it-IT" smtClean="0"/>
              <a:t>Martina</a:t>
            </a:r>
            <a:endParaRPr lang="it-IT" dirty="0" smtClean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9666" y="1484784"/>
            <a:ext cx="3522910" cy="4149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376757" y="1324054"/>
            <a:ext cx="3744415" cy="449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/>
              <a:t>Foto della Fontana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1988840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it-IT" dirty="0" smtClean="0"/>
              <a:t>Ludovica e Martina</a:t>
            </a:r>
            <a:endParaRPr lang="it-IT" dirty="0"/>
          </a:p>
        </p:txBody>
      </p:sp>
      <p:pic>
        <p:nvPicPr>
          <p:cNvPr id="1027" name="Picture 3" descr="E:\RICERCHE\FONTANA\IMG_33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708920"/>
            <a:ext cx="5580112" cy="38610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/>
              <a:t>Foto della fontana</a:t>
            </a:r>
            <a:endParaRPr lang="it-IT" dirty="0"/>
          </a:p>
        </p:txBody>
      </p:sp>
      <p:pic>
        <p:nvPicPr>
          <p:cNvPr id="2050" name="Picture 2" descr="E:\RICERCHE\FONTANA\IMG_33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060848"/>
            <a:ext cx="6192688" cy="45811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08112"/>
          </a:xfrm>
        </p:spPr>
        <p:txBody>
          <a:bodyPr/>
          <a:lstStyle/>
          <a:p>
            <a:pPr algn="ctr"/>
            <a:r>
              <a:rPr lang="it-IT" dirty="0" smtClean="0"/>
              <a:t>Mappa</a:t>
            </a:r>
            <a:endParaRPr lang="it-IT" dirty="0"/>
          </a:p>
        </p:txBody>
      </p:sp>
      <p:pic>
        <p:nvPicPr>
          <p:cNvPr id="399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844824"/>
            <a:ext cx="7200800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936104"/>
          </a:xfrm>
        </p:spPr>
        <p:txBody>
          <a:bodyPr/>
          <a:lstStyle/>
          <a:p>
            <a:r>
              <a:rPr lang="it-IT" dirty="0" smtClean="0"/>
              <a:t>La fontana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84784"/>
            <a:ext cx="8686800" cy="5373216"/>
          </a:xfrm>
        </p:spPr>
        <p:txBody>
          <a:bodyPr>
            <a:normAutofit/>
          </a:bodyPr>
          <a:lstStyle/>
          <a:p>
            <a:r>
              <a:rPr lang="it-IT" dirty="0" smtClean="0"/>
              <a:t>La fontana dell’Acqua Paola si trova a Roma. E’ lo sbocco terminale dell’acquedotto dell’”Acqua Paola”, ripristinato tra il 1608 e il 1610 da papa Paolo V.</a:t>
            </a:r>
            <a:endParaRPr lang="it-IT" dirty="0"/>
          </a:p>
          <a:p>
            <a:pPr>
              <a:buNone/>
            </a:pPr>
            <a:endParaRPr lang="it-IT" dirty="0"/>
          </a:p>
        </p:txBody>
      </p:sp>
      <p:pic>
        <p:nvPicPr>
          <p:cNvPr id="19458" name="Picture 2" descr="https://encrypted-tbn3.gstatic.com/images?q=tbn:ANd9GcS3c_xiGEFCJIHBQohCsBgfJWX42sNF0vdtfbp1FLiCsmrbGPFm6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4149080"/>
            <a:ext cx="3456384" cy="27089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costruzione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it-IT" dirty="0" smtClean="0"/>
          </a:p>
          <a:p>
            <a:r>
              <a:rPr lang="it-IT" dirty="0" smtClean="0"/>
              <a:t>L’acquedotto, sull'antico disegno dell’Acqua </a:t>
            </a:r>
            <a:r>
              <a:rPr lang="it-IT" dirty="0" err="1" smtClean="0"/>
              <a:t>Traiana</a:t>
            </a:r>
            <a:r>
              <a:rPr lang="it-IT" dirty="0" smtClean="0"/>
              <a:t>, fu ricostruito su un progetto del 1605 per volere di papa Paolo V, ad opera di Giovanni Fontana per il rifornimento idrico del </a:t>
            </a:r>
            <a:r>
              <a:rPr lang="it-IT" dirty="0" err="1" smtClean="0"/>
              <a:t>Gianicolo</a:t>
            </a:r>
            <a:r>
              <a:rPr lang="it-IT" dirty="0" smtClean="0"/>
              <a:t> e dell’ inferiore area di Trastevere; il pontefice voleva soprattutto a poter disporre di una riserva d'acqua per i giardini della residenza vaticana. Per ridurre i tempi di costruzione l'intero percorso di circa 75 km fu suddiviso in sezioni più piccole, affidate ciascuna ad un diverso architetto. </a:t>
            </a:r>
            <a:endParaRPr lang="it-IT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Aspetti negativi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La prova del flusso fu un disastro: la pressione era talmente forte che ruppe i “rubinetti” e inondò il </a:t>
            </a:r>
            <a:r>
              <a:rPr lang="it-IT" dirty="0" err="1" smtClean="0"/>
              <a:t>Gianicolo</a:t>
            </a:r>
            <a:r>
              <a:rPr lang="it-IT" dirty="0" smtClean="0"/>
              <a:t> , producendo diversi danni. Ripristinata la normalità l’abbondanza d’acqua fu utilizzata per l’alimentazione di alcuni mulini.</a:t>
            </a:r>
            <a:endParaRPr lang="it-IT" dirty="0"/>
          </a:p>
        </p:txBody>
      </p:sp>
      <p:pic>
        <p:nvPicPr>
          <p:cNvPr id="17415" name="Picture 7" descr="C:\Users\Rossana\AppData\Local\Microsoft\Windows\Temporary Internet Files\Content.IE5\ZU8OAKXJ\MC90039134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4005064"/>
            <a:ext cx="1923908" cy="2664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Caratteristiche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/>
              <a:t>La facciata monumentale, animata da angeli, mostri e draghi, è costituita da cinque archi e sei colonne in granito, delle quali quattro provengono dalla facciata dell'antica basilica di San Pietro. Altri marmi </a:t>
            </a:r>
            <a:r>
              <a:rPr lang="it-IT" dirty="0" smtClean="0"/>
              <a:t>furono </a:t>
            </a:r>
            <a:r>
              <a:rPr lang="it-IT" dirty="0"/>
              <a:t>presi dal tempio di Minerva </a:t>
            </a:r>
            <a:r>
              <a:rPr lang="it-IT" dirty="0" smtClean="0"/>
              <a:t>nel foro di Nerva. </a:t>
            </a:r>
            <a:r>
              <a:rPr lang="it-IT" dirty="0"/>
              <a:t/>
            </a:r>
            <a:br>
              <a:rPr lang="it-IT" dirty="0"/>
            </a:br>
            <a:r>
              <a:rPr lang="it-IT" dirty="0" smtClean="0"/>
              <a:t>Il </a:t>
            </a:r>
            <a:r>
              <a:rPr lang="it-IT" dirty="0"/>
              <a:t>piazzale che offre una visuale meravigliosa della fontana e uno splendido </a:t>
            </a:r>
            <a:r>
              <a:rPr lang="it-IT" dirty="0" smtClean="0"/>
              <a:t>angolo </a:t>
            </a:r>
            <a:r>
              <a:rPr lang="it-IT" dirty="0"/>
              <a:t>su Roma non esisteva ai tempi </a:t>
            </a:r>
            <a:r>
              <a:rPr lang="it-IT" dirty="0" smtClean="0"/>
              <a:t>di Paolo V. </a:t>
            </a:r>
            <a:r>
              <a:rPr lang="it-IT" dirty="0"/>
              <a:t/>
            </a:r>
            <a:br>
              <a:rPr lang="it-IT" dirty="0"/>
            </a:br>
            <a:r>
              <a:rPr lang="it-IT" dirty="0" smtClean="0"/>
              <a:t>Nell'orto </a:t>
            </a:r>
            <a:r>
              <a:rPr lang="it-IT" dirty="0"/>
              <a:t>retrostante ebbe sede dall'epoca di Alessandro VII il "Giardino dei Semplici" o </a:t>
            </a:r>
            <a:r>
              <a:rPr lang="it-IT" dirty="0" smtClean="0"/>
              <a:t>Orto Botanico.</a:t>
            </a:r>
            <a:endParaRPr lang="it-IT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upload.wikimedia.org/wikipedia/commons/thumb/2/28/Fontana_Paola_Rome.jpg/400px-Fontana_Paola_Rom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04664"/>
            <a:ext cx="3744416" cy="3528392"/>
          </a:xfrm>
          <a:prstGeom prst="rect">
            <a:avLst/>
          </a:prstGeom>
          <a:noFill/>
        </p:spPr>
      </p:pic>
      <p:pic>
        <p:nvPicPr>
          <p:cNvPr id="43012" name="Picture 4" descr="http://www.info.roma.it/foto/roma_sparita/grandi/225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3068960"/>
            <a:ext cx="4355976" cy="3789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305800" cy="1008112"/>
          </a:xfrm>
        </p:spPr>
        <p:txBody>
          <a:bodyPr>
            <a:normAutofit/>
          </a:bodyPr>
          <a:lstStyle/>
          <a:p>
            <a:pPr algn="ctr"/>
            <a:r>
              <a:rPr lang="it-IT" dirty="0" smtClean="0"/>
              <a:t>L’acquedotto</a:t>
            </a:r>
            <a:endParaRPr lang="it-IT" dirty="0"/>
          </a:p>
        </p:txBody>
      </p:sp>
      <p:pic>
        <p:nvPicPr>
          <p:cNvPr id="26626" name="Picture 2" descr="http://museiincomuneroma.files.wordpress.com/2013/06/01a-2011-acquedotto-dellacqua-paola.jpg?w=96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628800"/>
            <a:ext cx="6480720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305800" cy="936104"/>
          </a:xfrm>
        </p:spPr>
        <p:txBody>
          <a:bodyPr>
            <a:normAutofit/>
          </a:bodyPr>
          <a:lstStyle/>
          <a:p>
            <a:pPr algn="ctr"/>
            <a:r>
              <a:rPr lang="it-IT" dirty="0" smtClean="0"/>
              <a:t>La fontana</a:t>
            </a:r>
            <a:endParaRPr lang="it-IT" dirty="0"/>
          </a:p>
        </p:txBody>
      </p:sp>
      <p:pic>
        <p:nvPicPr>
          <p:cNvPr id="41986" name="Picture 2" descr="http://www.chrysanthemumclassics.com/wp-content/gallery/travel/aquapaol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772816"/>
            <a:ext cx="5976664" cy="43647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131</TotalTime>
  <Words>227</Words>
  <Application>Microsoft Office PowerPoint</Application>
  <PresentationFormat>Presentazione su schermo (4:3)</PresentationFormat>
  <Paragraphs>40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3" baseType="lpstr">
      <vt:lpstr>Equinozio</vt:lpstr>
      <vt:lpstr>Acquedotto dell’ acqua Paola</vt:lpstr>
      <vt:lpstr>Mappa</vt:lpstr>
      <vt:lpstr>La fontana</vt:lpstr>
      <vt:lpstr>La costruzione</vt:lpstr>
      <vt:lpstr>Aspetti negativi</vt:lpstr>
      <vt:lpstr>Caratteristiche</vt:lpstr>
      <vt:lpstr>Diapositiva 7</vt:lpstr>
      <vt:lpstr>L’acquedotto</vt:lpstr>
      <vt:lpstr>La fontana</vt:lpstr>
      <vt:lpstr>Disegni del monumento</vt:lpstr>
      <vt:lpstr>Foto della Fontana </vt:lpstr>
      <vt:lpstr>Foto della fontana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Acquedotto dell’ acqua Paola</dc:title>
  <dc:creator>Rossana</dc:creator>
  <cp:lastModifiedBy>Scuola</cp:lastModifiedBy>
  <cp:revision>18</cp:revision>
  <dcterms:created xsi:type="dcterms:W3CDTF">2013-12-21T15:38:01Z</dcterms:created>
  <dcterms:modified xsi:type="dcterms:W3CDTF">2014-01-20T09:20:48Z</dcterms:modified>
</cp:coreProperties>
</file>